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303" r:id="rId12"/>
    <p:sldId id="281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63" r:id="rId32"/>
    <p:sldId id="298" r:id="rId33"/>
    <p:sldId id="273" r:id="rId34"/>
    <p:sldId id="305" r:id="rId35"/>
    <p:sldId id="274" r:id="rId36"/>
    <p:sldId id="299" r:id="rId37"/>
    <p:sldId id="276" r:id="rId38"/>
    <p:sldId id="266" r:id="rId39"/>
    <p:sldId id="267" r:id="rId40"/>
    <p:sldId id="29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1" d="100"/>
          <a:sy n="81" d="100"/>
        </p:scale>
        <p:origin x="108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9CD501D-FA82-4F63-809E-DAABDF604E78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1FF73-9367-43A2-957C-6E6481E74EB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44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29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5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6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6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Effective A/F Behaviors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Anticipate problems</a:t>
            </a:r>
          </a:p>
          <a:p>
            <a:r>
              <a:rPr lang="en-US" altLang="en-US" sz="2800" dirty="0"/>
              <a:t>Recognize and acknowledge change</a:t>
            </a:r>
          </a:p>
          <a:p>
            <a:r>
              <a:rPr lang="en-US" altLang="en-US" sz="2800" dirty="0"/>
              <a:t>Determine if an SOP/habitual response is appropriate </a:t>
            </a:r>
          </a:p>
          <a:p>
            <a:r>
              <a:rPr lang="en-US" altLang="en-US" sz="2800" dirty="0"/>
              <a:t>Be open and receptive to other’s ideas </a:t>
            </a:r>
          </a:p>
          <a:p>
            <a:r>
              <a:rPr lang="en-US" altLang="en-US" sz="2800" dirty="0"/>
              <a:t>Alter behavior to meet situational demands </a:t>
            </a:r>
          </a:p>
          <a:p>
            <a:r>
              <a:rPr lang="en-US" altLang="en-US" sz="2800" dirty="0"/>
              <a:t>Decision not irrevocable - continue to evaluate</a:t>
            </a:r>
          </a:p>
        </p:txBody>
      </p:sp>
    </p:spTree>
    <p:extLst>
      <p:ext uri="{BB962C8B-B14F-4D97-AF65-F5344CB8AC3E}">
        <p14:creationId xmlns:p14="http://schemas.microsoft.com/office/powerpoint/2010/main" val="95249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7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56428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57483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14739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0181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95633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927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57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4038599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adaptability/flexibility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086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AF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Mission success depends on altering behavior and dynamically managing crew resources to meet situational demands</a:t>
            </a:r>
          </a:p>
          <a:p>
            <a:endParaRPr lang="en-US" altLang="en-US" dirty="0"/>
          </a:p>
          <a:p>
            <a:r>
              <a:rPr lang="en-US" altLang="en-US" dirty="0"/>
              <a:t>Crew decision making must remain flexible to effectively respond to all situations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r>
              <a:rPr lang="en-US" altLang="en-US" sz="3600" dirty="0"/>
              <a:t>ADAPTABILITY/FLEXIBILITY </a:t>
            </a:r>
          </a:p>
          <a:p>
            <a:pPr algn="ctr">
              <a:buFontTx/>
              <a:buNone/>
            </a:pPr>
            <a:endParaRPr lang="en-US" altLang="en-US" sz="24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400" dirty="0"/>
              <a:t>The ability to alter a course of action based on new information, maintain constructive behavior under pressure, and adapt to internal and external environmental changes.</a:t>
            </a:r>
          </a:p>
          <a:p>
            <a:pPr algn="ctr">
              <a:spcBef>
                <a:spcPct val="50000"/>
              </a:spcBef>
            </a:pPr>
            <a:endParaRPr lang="en-US" altLang="en-US" sz="24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400" dirty="0"/>
              <a:t>The success of a mission depends upon the crew’s ability to alter behavior and dynamically manage crew resources to meet situational demands.</a:t>
            </a:r>
          </a:p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endParaRPr lang="en-US" altLang="en-US" sz="2400" dirty="0"/>
          </a:p>
          <a:p>
            <a:pPr algn="ctr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Unbriefed situations arise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Emergencies  </a:t>
            </a:r>
          </a:p>
          <a:p>
            <a:pPr lvl="1" eaLnBrk="1" hangingPunct="1"/>
            <a:r>
              <a:rPr lang="en-US" altLang="en-US" sz="2030" dirty="0">
                <a:ea typeface="ＭＳ Ｐゴシック" panose="020B0600070205080204" pitchFamily="34" charset="-128"/>
              </a:rPr>
              <a:t>NMC vs PMC Aircraft </a:t>
            </a:r>
          </a:p>
          <a:p>
            <a:pPr lvl="1" eaLnBrk="1" hangingPunct="1"/>
            <a:r>
              <a:rPr lang="en-US" altLang="en-US" sz="2030" dirty="0">
                <a:ea typeface="ＭＳ Ｐゴシック" panose="020B0600070205080204" pitchFamily="34" charset="-128"/>
              </a:rPr>
              <a:t>Incapacitated Crew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Interactions are strained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Weather changes 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Mission changes 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Outside entity changes </a:t>
            </a:r>
          </a:p>
          <a:p>
            <a:pPr lvl="1" eaLnBrk="1" hangingPunct="1"/>
            <a:r>
              <a:rPr lang="en-US" altLang="en-US" sz="2030" dirty="0">
                <a:ea typeface="ＭＳ Ｐゴシック" panose="020B0600070205080204" pitchFamily="34" charset="-128"/>
              </a:rPr>
              <a:t>ATC, Ship</a:t>
            </a:r>
          </a:p>
        </p:txBody>
      </p:sp>
      <p:sp>
        <p:nvSpPr>
          <p:cNvPr id="40963" name="Title 1"/>
          <p:cNvSpPr txBox="1">
            <a:spLocks/>
          </p:cNvSpPr>
          <p:nvPr/>
        </p:nvSpPr>
        <p:spPr bwMode="auto">
          <a:xfrm>
            <a:off x="1524000" y="304800"/>
            <a:ext cx="6359338" cy="83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971" b="1" dirty="0"/>
              <a:t>When is A/F Required?</a:t>
            </a:r>
          </a:p>
        </p:txBody>
      </p:sp>
    </p:spTree>
    <p:extLst>
      <p:ext uri="{BB962C8B-B14F-4D97-AF65-F5344CB8AC3E}">
        <p14:creationId xmlns:p14="http://schemas.microsoft.com/office/powerpoint/2010/main" val="2703012653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530</TotalTime>
  <Words>1095</Words>
  <Application>Microsoft Office PowerPoint</Application>
  <PresentationFormat>On-screen Show (4:3)</PresentationFormat>
  <Paragraphs>211</Paragraphs>
  <Slides>40</Slides>
  <Notes>25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PowerPoint Presentation</vt:lpstr>
      <vt:lpstr>Effective A/F Behaviors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45</cp:revision>
  <cp:lastPrinted>1999-11-30T15:29:55Z</cp:lastPrinted>
  <dcterms:created xsi:type="dcterms:W3CDTF">2003-07-31T20:12:15Z</dcterms:created>
  <dcterms:modified xsi:type="dcterms:W3CDTF">2024-06-25T14:26:41Z</dcterms:modified>
</cp:coreProperties>
</file>